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5198-2F0C-48B2-A873-C60960BD1157}" type="datetimeFigureOut">
              <a:rPr lang="fr-FR" smtClean="0"/>
              <a:pPr/>
              <a:t>08/05/2020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5F8E-BC61-4070-8A15-095609460E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52326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5198-2F0C-48B2-A873-C60960BD1157}" type="datetimeFigureOut">
              <a:rPr lang="fr-FR" smtClean="0"/>
              <a:pPr/>
              <a:t>08/05/2020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5F8E-BC61-4070-8A15-095609460E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9186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5198-2F0C-48B2-A873-C60960BD1157}" type="datetimeFigureOut">
              <a:rPr lang="fr-FR" smtClean="0"/>
              <a:pPr/>
              <a:t>08/05/2020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5F8E-BC61-4070-8A15-095609460E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239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5198-2F0C-48B2-A873-C60960BD1157}" type="datetimeFigureOut">
              <a:rPr lang="fr-FR" smtClean="0"/>
              <a:pPr/>
              <a:t>08/05/2020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5F8E-BC61-4070-8A15-095609460E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18169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5198-2F0C-48B2-A873-C60960BD1157}" type="datetimeFigureOut">
              <a:rPr lang="fr-FR" smtClean="0"/>
              <a:pPr/>
              <a:t>08/05/2020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5F8E-BC61-4070-8A15-095609460E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3867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5198-2F0C-48B2-A873-C60960BD1157}" type="datetimeFigureOut">
              <a:rPr lang="fr-FR" smtClean="0"/>
              <a:pPr/>
              <a:t>08/05/2020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5F8E-BC61-4070-8A15-095609460E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154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5198-2F0C-48B2-A873-C60960BD1157}" type="datetimeFigureOut">
              <a:rPr lang="fr-FR" smtClean="0"/>
              <a:pPr/>
              <a:t>08/05/2020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5F8E-BC61-4070-8A15-095609460E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515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5198-2F0C-48B2-A873-C60960BD1157}" type="datetimeFigureOut">
              <a:rPr lang="fr-FR" smtClean="0"/>
              <a:pPr/>
              <a:t>08/05/2020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5F8E-BC61-4070-8A15-095609460E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3463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5198-2F0C-48B2-A873-C60960BD1157}" type="datetimeFigureOut">
              <a:rPr lang="fr-FR" smtClean="0"/>
              <a:pPr/>
              <a:t>08/05/2020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5F8E-BC61-4070-8A15-095609460E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39445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5198-2F0C-48B2-A873-C60960BD1157}" type="datetimeFigureOut">
              <a:rPr lang="fr-FR" smtClean="0"/>
              <a:pPr/>
              <a:t>08/05/2020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5F8E-BC61-4070-8A15-095609460E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44460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5198-2F0C-48B2-A873-C60960BD1157}" type="datetimeFigureOut">
              <a:rPr lang="fr-FR" smtClean="0"/>
              <a:pPr/>
              <a:t>08/05/2020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5F8E-BC61-4070-8A15-095609460E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4258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85198-2F0C-48B2-A873-C60960BD1157}" type="datetimeFigureOut">
              <a:rPr lang="fr-FR" smtClean="0"/>
              <a:pPr/>
              <a:t>08/05/2020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45F8E-BC61-4070-8A15-095609460E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052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8526" y="26064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fr-FR" sz="6000" b="1" dirty="0" smtClean="0"/>
              <a:t>Londres</a:t>
            </a:r>
            <a:endParaRPr lang="fr-FR" sz="6000" b="1" dirty="0"/>
          </a:p>
        </p:txBody>
      </p:sp>
      <p:pic>
        <p:nvPicPr>
          <p:cNvPr id="1028" name="Picture 4" descr="Résultat de recherche d'images pour &quot;londres drapea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1312"/>
            <a:ext cx="2487441" cy="176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londres carte angleterr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5217415" cy="460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1.wp.com/lutinbazar.fr/wp-content/uploads/2016/04/Union-Jack-composi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26443"/>
            <a:ext cx="3293640" cy="367240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3886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écoliers anglai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80920" cy="608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580526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Berlin Sans FB" panose="020E0602020502020306" pitchFamily="34" charset="0"/>
              </a:rPr>
              <a:t>L’uniforme est obligatoire dans une grande majorité des écoles britanniques. </a:t>
            </a:r>
          </a:p>
        </p:txBody>
      </p:sp>
    </p:spTree>
    <p:extLst>
      <p:ext uri="{BB962C8B-B14F-4D97-AF65-F5344CB8AC3E}">
        <p14:creationId xmlns:p14="http://schemas.microsoft.com/office/powerpoint/2010/main" xmlns="" val="124537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nglaiscivilisation.tableau-noir.net/images/asfordby_hill_lollipop_group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841560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5877272"/>
            <a:ext cx="8559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Berlin Sans FB" panose="020E0602020502020306" pitchFamily="34" charset="0"/>
              </a:rPr>
              <a:t>Une « </a:t>
            </a:r>
            <a:r>
              <a:rPr lang="fr-FR" sz="2400" dirty="0" err="1">
                <a:latin typeface="Berlin Sans FB" panose="020E0602020502020306" pitchFamily="34" charset="0"/>
              </a:rPr>
              <a:t>Lollipop</a:t>
            </a:r>
            <a:r>
              <a:rPr lang="fr-FR" sz="2400" dirty="0">
                <a:latin typeface="Berlin Sans FB" panose="020E0602020502020306" pitchFamily="34" charset="0"/>
              </a:rPr>
              <a:t> lady » fait traverser les enfants à la sortie de l’école </a:t>
            </a:r>
          </a:p>
        </p:txBody>
      </p:sp>
    </p:spTree>
    <p:extLst>
      <p:ext uri="{BB962C8B-B14F-4D97-AF65-F5344CB8AC3E}">
        <p14:creationId xmlns:p14="http://schemas.microsoft.com/office/powerpoint/2010/main" xmlns="" val="170318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530120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Berlin Sans FB" panose="020E0602020502020306" pitchFamily="34" charset="0"/>
              </a:rPr>
              <a:t>Pour le </a:t>
            </a:r>
            <a:r>
              <a:rPr lang="fr-FR" sz="2400" dirty="0">
                <a:latin typeface="Berlin Sans FB" panose="020E0602020502020306" pitchFamily="34" charset="0"/>
              </a:rPr>
              <a:t>repas du </a:t>
            </a:r>
            <a:r>
              <a:rPr lang="fr-FR" sz="2400" dirty="0" smtClean="0">
                <a:latin typeface="Berlin Sans FB" panose="020E0602020502020306" pitchFamily="34" charset="0"/>
              </a:rPr>
              <a:t>midi, les </a:t>
            </a:r>
            <a:r>
              <a:rPr lang="fr-FR" sz="2400" dirty="0">
                <a:latin typeface="Berlin Sans FB" panose="020E0602020502020306" pitchFamily="34" charset="0"/>
              </a:rPr>
              <a:t>élèves restent tous déjeuner à l’école. Ils mangent le contenu de leur  « </a:t>
            </a:r>
            <a:r>
              <a:rPr lang="fr-FR" sz="2400" dirty="0" err="1">
                <a:latin typeface="Berlin Sans FB" panose="020E0602020502020306" pitchFamily="34" charset="0"/>
              </a:rPr>
              <a:t>Lunchbox</a:t>
            </a:r>
            <a:r>
              <a:rPr lang="fr-FR" sz="2400" dirty="0">
                <a:latin typeface="Berlin Sans FB" panose="020E0602020502020306" pitchFamily="34" charset="0"/>
              </a:rPr>
              <a:t> » ou mangent à la cantine. La pause midi dure </a:t>
            </a:r>
            <a:r>
              <a:rPr lang="fr-FR" sz="2400" dirty="0" smtClean="0">
                <a:latin typeface="Berlin Sans FB" panose="020E0602020502020306" pitchFamily="34" charset="0"/>
              </a:rPr>
              <a:t>1 heure.</a:t>
            </a:r>
            <a:endParaRPr lang="fr-FR" sz="2400" dirty="0">
              <a:latin typeface="Berlin Sans FB" panose="020E0602020502020306" pitchFamily="34" charset="0"/>
            </a:endParaRPr>
          </a:p>
        </p:txBody>
      </p:sp>
      <p:pic>
        <p:nvPicPr>
          <p:cNvPr id="1026" name="Picture 2" descr="Image associé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4882877" cy="488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associ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877" y="2702087"/>
            <a:ext cx="3265633" cy="244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6959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25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Berlin Sans FB" panose="020E0602020502020306" pitchFamily="34" charset="0"/>
              </a:rPr>
              <a:t>L'Angleterre est reliée à la France par le tunnel sous la Manche dans lequel circule l’Eurostar</a:t>
            </a:r>
            <a:endParaRPr lang="fr-FR" sz="2800" dirty="0">
              <a:latin typeface="Berlin Sans FB" panose="020E0602020502020306" pitchFamily="34" charset="0"/>
            </a:endParaRPr>
          </a:p>
        </p:txBody>
      </p:sp>
      <p:pic>
        <p:nvPicPr>
          <p:cNvPr id="2050" name="Picture 2" descr="Résultat de recherche d'images pour &quot;londres tunnel manch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562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associ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32248"/>
            <a:ext cx="3791248" cy="284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ésultat de recherche d'images pour &quot;londres tunnel manch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37112"/>
            <a:ext cx="3810392" cy="205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323528" y="5344795"/>
            <a:ext cx="45624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latin typeface="Berlin Sans FB" panose="020E0602020502020306" pitchFamily="34" charset="0"/>
              </a:rPr>
              <a:t>Le tunnel fait 50,5 km de long </a:t>
            </a:r>
          </a:p>
          <a:p>
            <a:r>
              <a:rPr lang="fr-FR" sz="2400" dirty="0" smtClean="0">
                <a:latin typeface="Berlin Sans FB" panose="020E0602020502020306" pitchFamily="34" charset="0"/>
              </a:rPr>
              <a:t>avec 38 km sous la mer.</a:t>
            </a:r>
          </a:p>
          <a:p>
            <a:r>
              <a:rPr lang="fr-FR" sz="2400" dirty="0" smtClean="0">
                <a:latin typeface="Berlin Sans FB" panose="020E0602020502020306" pitchFamily="34" charset="0"/>
              </a:rPr>
              <a:t>La profondeur du tunnel sous la Manche est de 40 à 50 m sous la niveau de la mer.</a:t>
            </a:r>
            <a:endParaRPr lang="fr-FR" sz="2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7962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Londres</a:t>
            </a:r>
            <a:r>
              <a:rPr lang="fr-FR" sz="2400" dirty="0" smtClean="0">
                <a:latin typeface="Berlin Sans FB" panose="020E0602020502020306" pitchFamily="34" charset="0"/>
              </a:rPr>
              <a:t> est la capitale de l'Angleterre et du Royaume-Uni. </a:t>
            </a:r>
            <a:br>
              <a:rPr lang="fr-FR" sz="2400" dirty="0" smtClean="0">
                <a:latin typeface="Berlin Sans FB" panose="020E0602020502020306" pitchFamily="34" charset="0"/>
              </a:rPr>
            </a:br>
            <a:r>
              <a:rPr lang="fr-FR" sz="2400" dirty="0" smtClean="0">
                <a:latin typeface="Berlin Sans FB" panose="020E0602020502020306" pitchFamily="34" charset="0"/>
              </a:rPr>
              <a:t>Elle se situe au bord de la rivière Tamise.</a:t>
            </a:r>
            <a:endParaRPr lang="fr-FR" sz="2400" dirty="0">
              <a:latin typeface="Berlin Sans FB" panose="020E0602020502020306" pitchFamily="34" charset="0"/>
            </a:endParaRPr>
          </a:p>
        </p:txBody>
      </p:sp>
      <p:pic>
        <p:nvPicPr>
          <p:cNvPr id="4" name="Picture 2" descr="Résultat de recherche d'images pour &quot;londre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38" y="1628800"/>
            <a:ext cx="8416935" cy="473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716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Berlin Sans FB" panose="020E0602020502020306" pitchFamily="34" charset="0"/>
              </a:rPr>
              <a:t>L’Angleterre est gouvernée par une reine : </a:t>
            </a:r>
            <a:br>
              <a:rPr lang="fr-FR" sz="2800" dirty="0" smtClean="0">
                <a:latin typeface="Berlin Sans FB" panose="020E0602020502020306" pitchFamily="34" charset="0"/>
              </a:rPr>
            </a:br>
            <a:r>
              <a:rPr lang="fr-FR" sz="2800" dirty="0" smtClean="0">
                <a:latin typeface="Berlin Sans FB" panose="020E0602020502020306" pitchFamily="34" charset="0"/>
              </a:rPr>
              <a:t>la </a:t>
            </a:r>
            <a:r>
              <a:rPr lang="fr-FR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reine Elisabeth II</a:t>
            </a:r>
            <a:endParaRPr lang="fr-FR" sz="2800" dirty="0">
              <a:latin typeface="Berlin Sans FB" panose="020E0602020502020306" pitchFamily="34" charset="0"/>
            </a:endParaRPr>
          </a:p>
        </p:txBody>
      </p:sp>
      <p:pic>
        <p:nvPicPr>
          <p:cNvPr id="4098" name="Picture 2" descr="Résultat de recherche d'images pour &quot;reine Elisabeth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205" y="1628800"/>
            <a:ext cx="3554374" cy="473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ésultat de recherche d'images pour &quot;reine Elisabeth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3" y="3140968"/>
            <a:ext cx="4515851" cy="32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86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ésultat de recherche d'images pour &quot;buckingham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8282872" cy="37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59" y="476672"/>
            <a:ext cx="45079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Berlin Sans FB" panose="020E0602020502020306" pitchFamily="34" charset="0"/>
              </a:rPr>
              <a:t>Elle habite à </a:t>
            </a:r>
            <a:r>
              <a:rPr lang="fr-FR" sz="2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Buckingham Palace </a:t>
            </a:r>
          </a:p>
          <a:p>
            <a:r>
              <a:rPr lang="fr-FR" sz="2400" dirty="0" smtClean="0">
                <a:latin typeface="Berlin Sans FB" panose="020E0602020502020306" pitchFamily="34" charset="0"/>
              </a:rPr>
              <a:t>surveillé par la garde Royale.</a:t>
            </a:r>
            <a:endParaRPr lang="fr-FR" sz="2400" dirty="0">
              <a:latin typeface="Berlin Sans FB" panose="020E0602020502020306" pitchFamily="34" charset="0"/>
            </a:endParaRPr>
          </a:p>
        </p:txBody>
      </p:sp>
      <p:pic>
        <p:nvPicPr>
          <p:cNvPr id="5124" name="Picture 4" descr="Résultat de recherche d'images pour &quot;buckingham guards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36" t="18195" r="26716"/>
          <a:stretch/>
        </p:blipFill>
        <p:spPr bwMode="auto">
          <a:xfrm>
            <a:off x="6732240" y="260648"/>
            <a:ext cx="1814052" cy="306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ésultat de recherche d'images pour &quot;buckingham palace changement de garde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83" r="38987"/>
          <a:stretch/>
        </p:blipFill>
        <p:spPr bwMode="auto">
          <a:xfrm>
            <a:off x="5292080" y="295765"/>
            <a:ext cx="11796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0511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7667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err="1" smtClean="0">
                <a:solidFill>
                  <a:srgbClr val="FF0000"/>
                </a:solidFill>
                <a:effectLst/>
                <a:latin typeface="Berlin Sans FB" panose="020E0602020502020306" pitchFamily="34" charset="0"/>
              </a:rPr>
              <a:t>Big</a:t>
            </a:r>
            <a:r>
              <a:rPr lang="fr-FR" sz="2400" dirty="0" smtClean="0">
                <a:solidFill>
                  <a:srgbClr val="FF0000"/>
                </a:solidFill>
                <a:effectLst/>
                <a:latin typeface="Berlin Sans FB" panose="020E0602020502020306" pitchFamily="34" charset="0"/>
              </a:rPr>
              <a:t> ben </a:t>
            </a:r>
            <a:r>
              <a:rPr lang="fr-FR" sz="2400" dirty="0" smtClean="0">
                <a:effectLst/>
                <a:latin typeface="Berlin Sans FB" panose="020E0602020502020306" pitchFamily="34" charset="0"/>
              </a:rPr>
              <a:t>(l’horloge) qui fait partie du Palais de Westminster a plus de 150 ans et pèse aussi lourd qu’un petit éléphant.</a:t>
            </a:r>
            <a:endParaRPr lang="fr-FR" sz="2400" dirty="0">
              <a:latin typeface="Berlin Sans FB" panose="020E0602020502020306" pitchFamily="34" charset="0"/>
            </a:endParaRPr>
          </a:p>
        </p:txBody>
      </p:sp>
      <p:pic>
        <p:nvPicPr>
          <p:cNvPr id="7170" name="Picture 2" descr="Résultat de recherche d'images pour &quot;londre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21706"/>
            <a:ext cx="7552210" cy="503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915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0466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effectLst/>
                <a:latin typeface="Berlin Sans FB" panose="020E0602020502020306" pitchFamily="34" charset="0"/>
              </a:rPr>
              <a:t>Le </a:t>
            </a:r>
            <a:r>
              <a:rPr lang="fr-FR" sz="2400" dirty="0" smtClean="0">
                <a:solidFill>
                  <a:srgbClr val="FF0000"/>
                </a:solidFill>
                <a:effectLst/>
                <a:latin typeface="Berlin Sans FB" panose="020E0602020502020306" pitchFamily="34" charset="0"/>
              </a:rPr>
              <a:t>Tower Bridge </a:t>
            </a:r>
            <a:r>
              <a:rPr lang="fr-FR" sz="2400" dirty="0" smtClean="0">
                <a:effectLst/>
                <a:latin typeface="Berlin Sans FB" panose="020E0602020502020306" pitchFamily="34" charset="0"/>
              </a:rPr>
              <a:t>est un pont qui s'ouvre parfois en 2 pour pouvoir laisser passer les gros bateaux sur la Tamise.</a:t>
            </a:r>
            <a:endParaRPr lang="fr-FR" sz="2400" dirty="0">
              <a:latin typeface="Berlin Sans FB" panose="020E0602020502020306" pitchFamily="34" charset="0"/>
            </a:endParaRPr>
          </a:p>
        </p:txBody>
      </p:sp>
      <p:sp>
        <p:nvSpPr>
          <p:cNvPr id="3" name="AutoShape 2" descr="Résultat de recherche d'images pour &quot;londres&quot;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Résultat de recherche d'images pour &quot;londres&quot;"/>
          <p:cNvSpPr>
            <a:spLocks noChangeAspect="1" noChangeArrowheads="1"/>
          </p:cNvSpPr>
          <p:nvPr/>
        </p:nvSpPr>
        <p:spPr bwMode="auto">
          <a:xfrm>
            <a:off x="307975" y="-68580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50" name="Picture 6" descr="Image associé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3"/>
            <a:ext cx="8136904" cy="410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associ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67992"/>
            <a:ext cx="7632848" cy="508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556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3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981" y="40466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latin typeface="Berlin Sans FB" panose="020E0602020502020306" pitchFamily="34" charset="0"/>
              </a:rPr>
              <a:t>L</a:t>
            </a:r>
            <a:r>
              <a:rPr lang="fr-FR" sz="2400" dirty="0" smtClean="0">
                <a:effectLst/>
                <a:latin typeface="Berlin Sans FB" panose="020E0602020502020306" pitchFamily="34" charset="0"/>
              </a:rPr>
              <a:t>a </a:t>
            </a:r>
            <a:r>
              <a:rPr lang="fr-FR" sz="2400" dirty="0" smtClean="0">
                <a:solidFill>
                  <a:srgbClr val="FF0000"/>
                </a:solidFill>
                <a:effectLst/>
                <a:latin typeface="Berlin Sans FB" panose="020E0602020502020306" pitchFamily="34" charset="0"/>
              </a:rPr>
              <a:t>cathédrale de St Paul </a:t>
            </a:r>
            <a:r>
              <a:rPr lang="fr-FR" sz="2400" dirty="0" smtClean="0">
                <a:effectLst/>
                <a:latin typeface="Berlin Sans FB" panose="020E0602020502020306" pitchFamily="34" charset="0"/>
              </a:rPr>
              <a:t>a été construite en plusieurs fois il y a plus de 2 siècles. Elle a accueillie des cérémonies telles que le mariage de la princesse Diana et du prince Charles</a:t>
            </a:r>
            <a:endParaRPr lang="fr-FR" sz="2400" dirty="0">
              <a:latin typeface="Berlin Sans FB" panose="020E0602020502020306" pitchFamily="34" charset="0"/>
            </a:endParaRPr>
          </a:p>
        </p:txBody>
      </p:sp>
      <p:pic>
        <p:nvPicPr>
          <p:cNvPr id="8194" name="Picture 2" descr="Résultat de recherche d'images pour &quot;cathédrale saint paul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7472"/>
            <a:ext cx="7210347" cy="480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ésultat de recherche d'images pour &quot;cathédrale saint paul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3" y="1689047"/>
            <a:ext cx="7210347" cy="475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ésultat de recherche d'images pour &quot;cathédrale saint paul diana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96525"/>
            <a:ext cx="7035527" cy="464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64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ésultat de recherche d'images pour &quot;londres bus&quot;"/>
          <p:cNvSpPr>
            <a:spLocks noChangeAspect="1" noChangeArrowheads="1"/>
          </p:cNvSpPr>
          <p:nvPr/>
        </p:nvSpPr>
        <p:spPr bwMode="auto">
          <a:xfrm>
            <a:off x="155575" y="-1265238"/>
            <a:ext cx="257175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220" name="Picture 4" descr="Résultat de recherche d'images pour &quot;londres bu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8795" y="2852935"/>
            <a:ext cx="5610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ésultat de recherche d'images pour &quot;londres cabine téléphonique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87" r="16517"/>
          <a:stretch/>
        </p:blipFill>
        <p:spPr bwMode="auto">
          <a:xfrm>
            <a:off x="6351401" y="387763"/>
            <a:ext cx="2545388" cy="379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40466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effectLst/>
                <a:latin typeface="Berlin Sans FB" panose="020E0602020502020306" pitchFamily="34" charset="0"/>
              </a:rPr>
              <a:t>Les bus, les cabines téléphoniques, les taxis.</a:t>
            </a:r>
            <a:endParaRPr lang="fr-FR" sz="2400" dirty="0">
              <a:latin typeface="Berlin Sans FB" panose="020E0602020502020306" pitchFamily="34" charset="0"/>
            </a:endParaRPr>
          </a:p>
        </p:txBody>
      </p:sp>
      <p:pic>
        <p:nvPicPr>
          <p:cNvPr id="9224" name="Picture 8" descr="Résultat de recherche d'images pour &quot;angleterre taxi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18142"/>
            <a:ext cx="3624337" cy="253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3917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7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233</Words>
  <Application>Microsoft Office PowerPoint</Application>
  <PresentationFormat>Affichage à l'écran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Londres</vt:lpstr>
      <vt:lpstr>L'Angleterre est reliée à la France par le tunnel sous la Manche dans lequel circule l’Eurostar</vt:lpstr>
      <vt:lpstr>Londres est la capitale de l'Angleterre et du Royaume-Uni.  Elle se situe au bord de la rivière Tamise.</vt:lpstr>
      <vt:lpstr>L’Angleterre est gouvernée par une reine :  la reine Elisabeth II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Véronique</dc:creator>
  <cp:lastModifiedBy>Administrateur</cp:lastModifiedBy>
  <cp:revision>13</cp:revision>
  <dcterms:created xsi:type="dcterms:W3CDTF">2017-09-13T07:03:53Z</dcterms:created>
  <dcterms:modified xsi:type="dcterms:W3CDTF">2020-05-08T16:07:25Z</dcterms:modified>
</cp:coreProperties>
</file>